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56"/>
  </p:notesMasterIdLst>
  <p:handoutMasterIdLst>
    <p:handoutMasterId r:id="rId57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02" r:id="rId39"/>
    <p:sldId id="2147473005" r:id="rId40"/>
    <p:sldId id="2147472990" r:id="rId41"/>
    <p:sldId id="2147472994" r:id="rId42"/>
    <p:sldId id="2147473010" r:id="rId43"/>
    <p:sldId id="2147472997" r:id="rId44"/>
    <p:sldId id="2147472981" r:id="rId45"/>
    <p:sldId id="2147472999" r:id="rId46"/>
    <p:sldId id="2147473000" r:id="rId47"/>
    <p:sldId id="2147472985" r:id="rId48"/>
    <p:sldId id="2147472986" r:id="rId49"/>
    <p:sldId id="2147473011" r:id="rId50"/>
    <p:sldId id="2147473012" r:id="rId51"/>
    <p:sldId id="2147473013" r:id="rId52"/>
    <p:sldId id="2147473027" r:id="rId53"/>
    <p:sldId id="2147473028" r:id="rId54"/>
    <p:sldId id="308" r:id="rId55"/>
  </p:sldIdLst>
  <p:sldSz cx="12192000" cy="6858000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Poppins" pitchFamily="2" charset="0"/>
      <p:regular r:id="rId62"/>
      <p:bold r:id="rId63"/>
      <p:italic r:id="rId64"/>
      <p:boldItalic r:id="rId65"/>
    </p:embeddedFont>
    <p:embeddedFont>
      <p:font typeface="Poppins SemiBold" pitchFamily="2" charset="0"/>
      <p:regular r:id="rId66"/>
      <p:bold r:id="rId67"/>
      <p:italic r:id="rId68"/>
      <p:boldItalic r:id="rId69"/>
    </p:embeddedFont>
    <p:embeddedFont>
      <p:font typeface="メイリオ" panose="020B0604030504040204" pitchFamily="34" charset="-128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93" autoAdjust="0"/>
    <p:restoredTop sz="88279" autoAdjust="0"/>
  </p:normalViewPr>
  <p:slideViewPr>
    <p:cSldViewPr snapToGrid="0" showGuides="1">
      <p:cViewPr>
        <p:scale>
          <a:sx n="150" d="100"/>
          <a:sy n="150" d="100"/>
        </p:scale>
        <p:origin x="352" y="3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12/13/24 5:03:54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12/13/24 5:03:54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r01projects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2024-December-13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2E472F84-CBD8-1DCF-20F8-24180EB1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63639"/>
              </p:ext>
            </p:extLst>
          </p:nvPr>
        </p:nvGraphicFramePr>
        <p:xfrm>
          <a:off x="1856095" y="825944"/>
          <a:ext cx="9609825" cy="593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6095" y="825944"/>
                        <a:ext cx="9609825" cy="593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7BA97F2A-BEC0-DA1B-0403-919F7F78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42421"/>
              </p:ext>
            </p:extLst>
          </p:nvPr>
        </p:nvGraphicFramePr>
        <p:xfrm>
          <a:off x="2219065" y="862440"/>
          <a:ext cx="9060810" cy="588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9065" y="862440"/>
                        <a:ext cx="9060810" cy="588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039601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SPI is not available on D10~D13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F9DA365D-1E9A-2B85-821C-0BA2B290F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852069"/>
              </p:ext>
            </p:extLst>
          </p:nvPr>
        </p:nvGraphicFramePr>
        <p:xfrm>
          <a:off x="2167739" y="876088"/>
          <a:ext cx="9173551" cy="581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959600" progId="Excel.Sheet.12">
                  <p:embed/>
                </p:oleObj>
              </mc:Choice>
              <mc:Fallback>
                <p:oleObj name="シート" r:id="rId2" imgW="10985500" imgH="695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67739" y="876088"/>
                        <a:ext cx="9173551" cy="581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7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985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852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2158776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984841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7345841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52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7280213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  <p:sp>
        <p:nvSpPr>
          <p:cNvPr id="5" name="爆発 1 4">
            <a:extLst>
              <a:ext uri="{FF2B5EF4-FFF2-40B4-BE49-F238E27FC236}">
                <a16:creationId xmlns:a16="http://schemas.microsoft.com/office/drawing/2014/main" id="{E2AC634F-745B-5693-2B55-F123D4BA6EC8}"/>
              </a:ext>
            </a:extLst>
          </p:cNvPr>
          <p:cNvSpPr/>
          <p:nvPr/>
        </p:nvSpPr>
        <p:spPr>
          <a:xfrm rot="20859735">
            <a:off x="9945938" y="1091458"/>
            <a:ext cx="1442224" cy="81483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Poppins SemiBold" panose="00000700000000000000" pitchFamily="2" charset="0"/>
                <a:cs typeface="Poppins SemiBold" panose="00000700000000000000" pitchFamily="2" charset="0"/>
              </a:rPr>
              <a:t>NEW!</a:t>
            </a:r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43B7E9EA-03A6-5269-F8F7-CBA419076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914"/>
              </p:ext>
            </p:extLst>
          </p:nvPr>
        </p:nvGraphicFramePr>
        <p:xfrm>
          <a:off x="2177363" y="828320"/>
          <a:ext cx="8839053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839053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35" y="1360755"/>
            <a:ext cx="8169909" cy="550800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176F4CD-5B14-7CA3-D558-899EE393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764593" y="-295244"/>
            <a:ext cx="4464000" cy="7163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8245687" y="4260423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891357" y="4374724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758327" y="5970189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5126829" y="5965227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73447" y="4200645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889568" y="4196831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7" y="4933924"/>
            <a:ext cx="2245098" cy="100084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114" y="4940430"/>
            <a:ext cx="2197695" cy="99563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3089242" y="5965227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581114" y="4193940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135997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395996" y="3794073"/>
            <a:ext cx="3239058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703663" y="3794073"/>
            <a:ext cx="931391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7001906" y="5959232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6718686" y="4190836"/>
            <a:ext cx="1703309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4" y="4940430"/>
            <a:ext cx="1703309" cy="9908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933" y="4940430"/>
            <a:ext cx="1773406" cy="99363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</a:t>
            </a:r>
            <a:r>
              <a:rPr kumimoji="1" lang="en-US" altLang="ja-JP" dirty="0">
                <a:hlinkClick r:id="rId3"/>
              </a:rPr>
              <a:t>https://github.com/teddokano/r01projects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This repo is hidden by some reasons. But all you are welcome to join to see this. Please let OKANO know your GitHub to invite!</a:t>
            </a:r>
          </a:p>
          <a:p>
            <a:pPr lvl="1"/>
            <a:r>
              <a:rPr kumimoji="1" lang="en-US" altLang="ja-JP" dirty="0"/>
              <a:t>Sample code to operate .. </a:t>
            </a:r>
          </a:p>
          <a:p>
            <a:pPr lvl="2"/>
            <a:r>
              <a:rPr kumimoji="1" lang="en-US" altLang="ja-JP" dirty="0"/>
              <a:t>NAFE13388, PCA8561, PCA9957, PCAL6534, PCAL9722, PCF2131(I²C&amp;SPI), P3T1755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2"/>
          <a:stretch/>
        </p:blipFill>
        <p:spPr>
          <a:xfrm>
            <a:off x="5293904" y="530735"/>
            <a:ext cx="6948000" cy="6372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2D6B467-5A3E-FD99-0A9F-7CFE5682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 t="-6"/>
          <a:stretch/>
        </p:blipFill>
        <p:spPr>
          <a:xfrm>
            <a:off x="5102735" y="150521"/>
            <a:ext cx="7128000" cy="6732000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A2107E-0735-D2FC-63C0-C70DDF47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"/>
          <a:stretch/>
        </p:blipFill>
        <p:spPr>
          <a:xfrm>
            <a:off x="6536301" y="2895823"/>
            <a:ext cx="3158724" cy="3996000"/>
          </a:xfrm>
          <a:prstGeom prst="rect">
            <a:avLst/>
          </a:prstGeom>
        </p:spPr>
      </p:pic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35773" y="-238750"/>
            <a:ext cx="7452000" cy="7128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08440"/>
              </p:ext>
            </p:extLst>
          </p:nvPr>
        </p:nvGraphicFramePr>
        <p:xfrm>
          <a:off x="657450" y="1054252"/>
          <a:ext cx="11011474" cy="253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2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10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Available pins tables updated to clarify the pins which have multiple names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Dec 13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Picture of “</a:t>
                      </a:r>
                      <a:r>
                        <a:rPr kumimoji="1" lang="en-US" altLang="ja-JP" sz="1000" dirty="0"/>
                        <a:t>How will it be looked like?</a:t>
                      </a:r>
                      <a:r>
                        <a:rPr kumimoji="1" lang="en-US" altLang="ja-JP" sz="1000" dirty="0">
                          <a:latin typeface="+mn-lt"/>
                        </a:rPr>
                        <a:t>” and “</a:t>
                      </a:r>
                      <a:r>
                        <a:rPr kumimoji="1" lang="en-US" altLang="ja-JP" sz="1000" dirty="0"/>
                        <a:t>API documents are available</a:t>
                      </a:r>
                      <a:r>
                        <a:rPr kumimoji="1" lang="en-US" altLang="ja-JP" sz="1000" dirty="0">
                          <a:latin typeface="+mn-lt"/>
                        </a:rPr>
                        <a:t>” pages are replaced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onnsiteX0" fmla="*/ 0 w 1654595"/>
              <a:gd name="connsiteY0" fmla="*/ 0 h 2199937"/>
              <a:gd name="connsiteX1" fmla="*/ 534986 w 1654595"/>
              <a:gd name="connsiteY1" fmla="*/ 0 h 2199937"/>
              <a:gd name="connsiteX2" fmla="*/ 1036880 w 1654595"/>
              <a:gd name="connsiteY2" fmla="*/ 0 h 2199937"/>
              <a:gd name="connsiteX3" fmla="*/ 1654595 w 1654595"/>
              <a:gd name="connsiteY3" fmla="*/ 0 h 2199937"/>
              <a:gd name="connsiteX4" fmla="*/ 1654595 w 1654595"/>
              <a:gd name="connsiteY4" fmla="*/ 527985 h 2199937"/>
              <a:gd name="connsiteX5" fmla="*/ 1654595 w 1654595"/>
              <a:gd name="connsiteY5" fmla="*/ 1033970 h 2199937"/>
              <a:gd name="connsiteX6" fmla="*/ 1654595 w 1654595"/>
              <a:gd name="connsiteY6" fmla="*/ 1539956 h 2199937"/>
              <a:gd name="connsiteX7" fmla="*/ 1654595 w 1654595"/>
              <a:gd name="connsiteY7" fmla="*/ 2199937 h 2199937"/>
              <a:gd name="connsiteX8" fmla="*/ 1103063 w 1654595"/>
              <a:gd name="connsiteY8" fmla="*/ 2199937 h 2199937"/>
              <a:gd name="connsiteX9" fmla="*/ 601170 w 1654595"/>
              <a:gd name="connsiteY9" fmla="*/ 2199937 h 2199937"/>
              <a:gd name="connsiteX10" fmla="*/ 0 w 1654595"/>
              <a:gd name="connsiteY10" fmla="*/ 2199937 h 2199937"/>
              <a:gd name="connsiteX11" fmla="*/ 0 w 1654595"/>
              <a:gd name="connsiteY11" fmla="*/ 1649953 h 2199937"/>
              <a:gd name="connsiteX12" fmla="*/ 0 w 1654595"/>
              <a:gd name="connsiteY12" fmla="*/ 1077969 h 2199937"/>
              <a:gd name="connsiteX13" fmla="*/ 0 w 1654595"/>
              <a:gd name="connsiteY13" fmla="*/ 549984 h 2199937"/>
              <a:gd name="connsiteX14" fmla="*/ 0 w 1654595"/>
              <a:gd name="connsiteY14" fmla="*/ 0 h 219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3A277B9-4B57-A958-3724-EB45307B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4421271" y="715386"/>
            <a:ext cx="7776000" cy="619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40341"/>
            <a:ext cx="4411980" cy="874395"/>
          </a:xfrm>
          <a:prstGeom prst="roundRect">
            <a:avLst>
              <a:gd name="adj" fmla="val 2340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657601"/>
            <a:ext cx="4411980" cy="3523934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891794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3051814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59B499B-28D7-0E32-6614-109C601A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095726" y="-257175"/>
            <a:ext cx="5112000" cy="7163999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87" y="551331"/>
            <a:ext cx="6890949" cy="633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4266242"/>
            <a:ext cx="3257550" cy="277182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4409119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customXml/itemProps2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1729</TotalTime>
  <Words>2796</Words>
  <Application>Microsoft Macintosh PowerPoint</Application>
  <PresentationFormat>ワイド画面</PresentationFormat>
  <Paragraphs>759</Paragraphs>
  <Slides>48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60" baseType="lpstr">
      <vt:lpstr>Calibri</vt:lpstr>
      <vt:lpstr>Wingdings</vt:lpstr>
      <vt:lpstr>メイリオ</vt:lpstr>
      <vt:lpstr>Poppins SemiBold</vt:lpstr>
      <vt:lpstr>Poppins</vt:lpstr>
      <vt:lpstr>Consolas</vt:lpstr>
      <vt:lpstr>Arial</vt:lpstr>
      <vt:lpstr>Light mode | title + logo</vt:lpstr>
      <vt:lpstr>Light mode | content layouts</vt:lpstr>
      <vt:lpstr>Dark mode | title + logo</vt:lpstr>
      <vt:lpstr>Dark mode | content layouts</vt:lpstr>
      <vt:lpstr>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Example of defining I3C pins from  code on FRDM-MCXA153</vt:lpstr>
      <vt:lpstr>Example of defining I3C pins from  code on FRDM-MCXN947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270</cp:revision>
  <dcterms:created xsi:type="dcterms:W3CDTF">2024-03-06T01:53:54Z</dcterms:created>
  <dcterms:modified xsi:type="dcterms:W3CDTF">2024-12-13T08:24:38Z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